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Repo" charset="1" panose="02000503040000020004"/>
      <p:regular r:id="rId28"/>
    </p:embeddedFont>
    <p:embeddedFont>
      <p:font typeface="Repo Bold" charset="1" panose="02000503040000020004"/>
      <p:regular r:id="rId29"/>
    </p:embeddedFont>
    <p:embeddedFont>
      <p:font typeface="Repo Light" charset="1" panose="02000503040000020004"/>
      <p:regular r:id="rId30"/>
    </p:embeddedFont>
    <p:embeddedFont>
      <p:font typeface="Repo Medium" charset="1" panose="02000603040000020004"/>
      <p:regular r:id="rId31"/>
    </p:embeddedFont>
    <p:embeddedFont>
      <p:font typeface="Repo Semi-Bold" charset="1" panose="02000503040000020004"/>
      <p:regular r:id="rId32"/>
    </p:embeddedFont>
    <p:embeddedFont>
      <p:font typeface="Repo Ultra-Bold" charset="1" panose="02000503040000020004"/>
      <p:regular r:id="rId33"/>
    </p:embeddedFont>
    <p:embeddedFont>
      <p:font typeface="Repo Heavy" charset="1" panose="02000503040000020004"/>
      <p:regular r:id="rId34"/>
    </p:embeddedFont>
    <p:embeddedFont>
      <p:font typeface="Repo Bold" charset="1" panose="02000503040000020004"/>
      <p:regular r:id="rId35"/>
    </p:embeddedFont>
    <p:embeddedFont>
      <p:font typeface="Repo Bold Bold" charset="1" panose="0200050304000002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07340" y="5264140"/>
            <a:ext cx="15373962" cy="7172437"/>
            <a:chOff x="0" y="0"/>
            <a:chExt cx="20498617" cy="95632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498617" cy="9563249"/>
              <a:chOff x="0" y="0"/>
              <a:chExt cx="3130550" cy="14605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19608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084669" y="1251557"/>
              <a:ext cx="16329280" cy="7618122"/>
              <a:chOff x="0" y="0"/>
              <a:chExt cx="3130550" cy="14605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49804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3410782" y="2116844"/>
              <a:ext cx="14163431" cy="6607686"/>
              <a:chOff x="0" y="0"/>
              <a:chExt cx="3130550" cy="1460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</p:grp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613829" y="1544315"/>
            <a:ext cx="8354579" cy="7234688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t="0" r="-1494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6251640" y="8170717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13829" y="0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2" y="0"/>
                </a:lnTo>
                <a:lnTo>
                  <a:pt x="4470342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163746" y="2645394"/>
            <a:ext cx="1407580" cy="1209639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54015" y="1674227"/>
            <a:ext cx="1028787" cy="884114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4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55316" y="1028700"/>
            <a:ext cx="602270" cy="517576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>
                <a:alpha val="19608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96438" y="972190"/>
            <a:ext cx="1192592" cy="852703"/>
          </a:xfrm>
          <a:custGeom>
            <a:avLst/>
            <a:gdLst/>
            <a:ahLst/>
            <a:cxnLst/>
            <a:rect r="r" b="b" t="t" l="l"/>
            <a:pathLst>
              <a:path h="852703" w="1192592">
                <a:moveTo>
                  <a:pt x="0" y="0"/>
                </a:moveTo>
                <a:lnTo>
                  <a:pt x="1192592" y="0"/>
                </a:lnTo>
                <a:lnTo>
                  <a:pt x="1192592" y="852703"/>
                </a:lnTo>
                <a:lnTo>
                  <a:pt x="0" y="852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72495" y="2609762"/>
            <a:ext cx="6869690" cy="291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79"/>
              </a:lnSpc>
            </a:pPr>
            <a:r>
              <a:rPr lang="en-US" sz="8199">
                <a:solidFill>
                  <a:srgbClr val="0C3E5B"/>
                </a:solidFill>
                <a:latin typeface="Repo Ultra-Bold"/>
              </a:rPr>
              <a:t>Presentación Compu-Alpes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89030" y="6411507"/>
            <a:ext cx="4947559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C3E5B"/>
                </a:solidFill>
                <a:latin typeface="Repo Medium"/>
              </a:rPr>
              <a:t>Presentado por:</a:t>
            </a:r>
          </a:p>
          <a:p>
            <a:pPr algn="ctr">
              <a:lnSpc>
                <a:spcPts val="4200"/>
              </a:lnSpc>
            </a:pPr>
            <a:r>
              <a:rPr lang="en-US" sz="3000" spc="15">
                <a:solidFill>
                  <a:srgbClr val="0C3E5B"/>
                </a:solidFill>
                <a:latin typeface="Repo Medium"/>
              </a:rPr>
              <a:t>Juan Pablo Lora</a:t>
            </a:r>
          </a:p>
          <a:p>
            <a:pPr algn="ctr">
              <a:lnSpc>
                <a:spcPts val="4200"/>
              </a:lnSpc>
            </a:pPr>
            <a:r>
              <a:rPr lang="en-US" sz="3000" spc="15">
                <a:solidFill>
                  <a:srgbClr val="0C3E5B"/>
                </a:solidFill>
                <a:latin typeface="Repo Medium"/>
              </a:rPr>
              <a:t>Andres Francisco Borda</a:t>
            </a:r>
          </a:p>
          <a:p>
            <a:pPr algn="ctr">
              <a:lnSpc>
                <a:spcPts val="4200"/>
              </a:lnSpc>
            </a:pPr>
            <a:r>
              <a:rPr lang="en-US" sz="3000" spc="15">
                <a:solidFill>
                  <a:srgbClr val="0C3E5B"/>
                </a:solidFill>
                <a:latin typeface="Repo Medium"/>
              </a:rPr>
              <a:t>Gabriela Vargas Rojas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89055" y="1129301"/>
            <a:ext cx="266468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ADB5"/>
                </a:solidFill>
                <a:latin typeface="Repo Semi-Bold"/>
              </a:rPr>
              <a:t>COMPU-ALPES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3E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41833" y="1028700"/>
            <a:ext cx="9521367" cy="1875418"/>
            <a:chOff x="0" y="0"/>
            <a:chExt cx="3546237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6237" cy="698500"/>
            </a:xfrm>
            <a:custGeom>
              <a:avLst/>
              <a:gdLst/>
              <a:ahLst/>
              <a:cxnLst/>
              <a:rect r="r" b="b" t="t" l="l"/>
              <a:pathLst>
                <a:path h="698500" w="3546237">
                  <a:moveTo>
                    <a:pt x="3546237" y="349250"/>
                  </a:moveTo>
                  <a:lnTo>
                    <a:pt x="334303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343037" y="0"/>
                  </a:lnTo>
                  <a:lnTo>
                    <a:pt x="3546237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41833" y="3146761"/>
            <a:ext cx="9521367" cy="1875418"/>
            <a:chOff x="0" y="0"/>
            <a:chExt cx="3546237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46237" cy="698500"/>
            </a:xfrm>
            <a:custGeom>
              <a:avLst/>
              <a:gdLst/>
              <a:ahLst/>
              <a:cxnLst/>
              <a:rect r="r" b="b" t="t" l="l"/>
              <a:pathLst>
                <a:path h="698500" w="3546237">
                  <a:moveTo>
                    <a:pt x="3546237" y="349250"/>
                  </a:moveTo>
                  <a:lnTo>
                    <a:pt x="334303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343037" y="0"/>
                  </a:lnTo>
                  <a:lnTo>
                    <a:pt x="3546237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41833" y="5264822"/>
            <a:ext cx="9521367" cy="1875418"/>
            <a:chOff x="0" y="0"/>
            <a:chExt cx="3546237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46237" cy="698500"/>
            </a:xfrm>
            <a:custGeom>
              <a:avLst/>
              <a:gdLst/>
              <a:ahLst/>
              <a:cxnLst/>
              <a:rect r="r" b="b" t="t" l="l"/>
              <a:pathLst>
                <a:path h="698500" w="3546237">
                  <a:moveTo>
                    <a:pt x="3546237" y="349250"/>
                  </a:moveTo>
                  <a:lnTo>
                    <a:pt x="334303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343037" y="0"/>
                  </a:lnTo>
                  <a:lnTo>
                    <a:pt x="3546237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41833" y="7382882"/>
            <a:ext cx="9521367" cy="1875418"/>
            <a:chOff x="0" y="0"/>
            <a:chExt cx="3546237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46237" cy="698500"/>
            </a:xfrm>
            <a:custGeom>
              <a:avLst/>
              <a:gdLst/>
              <a:ahLst/>
              <a:cxnLst/>
              <a:rect r="r" b="b" t="t" l="l"/>
              <a:pathLst>
                <a:path h="698500" w="3546237">
                  <a:moveTo>
                    <a:pt x="3546237" y="349250"/>
                  </a:moveTo>
                  <a:lnTo>
                    <a:pt x="334303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343037" y="0"/>
                  </a:lnTo>
                  <a:lnTo>
                    <a:pt x="3546237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53022" y="1124253"/>
            <a:ext cx="1959926" cy="1684311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53022" y="3242314"/>
            <a:ext cx="1959926" cy="1684311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53022" y="5360375"/>
            <a:ext cx="1959926" cy="1684311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353022" y="7478436"/>
            <a:ext cx="1959926" cy="1684311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>
            <a:off x="1527423" y="2387211"/>
            <a:ext cx="4999808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527634" y="1054662"/>
            <a:ext cx="498934" cy="428772"/>
            <a:chOff x="0" y="0"/>
            <a:chExt cx="812800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527634" y="943357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2" y="0"/>
                </a:lnTo>
                <a:lnTo>
                  <a:pt x="4470342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212753" y="3742296"/>
            <a:ext cx="3515501" cy="3458374"/>
          </a:xfrm>
          <a:custGeom>
            <a:avLst/>
            <a:gdLst/>
            <a:ahLst/>
            <a:cxnLst/>
            <a:rect r="r" b="b" t="t" l="l"/>
            <a:pathLst>
              <a:path h="3458374" w="3515501">
                <a:moveTo>
                  <a:pt x="0" y="0"/>
                </a:moveTo>
                <a:lnTo>
                  <a:pt x="3515501" y="0"/>
                </a:lnTo>
                <a:lnTo>
                  <a:pt x="3515501" y="3458374"/>
                </a:lnTo>
                <a:lnTo>
                  <a:pt x="0" y="3458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9512973" y="1167468"/>
            <a:ext cx="6347774" cy="151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3"/>
              </a:lnSpc>
            </a:pPr>
            <a:r>
              <a:rPr lang="en-US" sz="1920">
                <a:solidFill>
                  <a:srgbClr val="0C3E5B"/>
                </a:solidFill>
                <a:latin typeface="Poppins Medium"/>
              </a:rPr>
              <a:t>Se pudo ver que las variables CPU-Brand y Ram afectan significativamente en el precio de los computadores y por ende deben ser tenidas en cuenta para cualquier estimación.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33567" y="3156589"/>
            <a:ext cx="6347774" cy="180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3"/>
              </a:lnSpc>
            </a:pPr>
            <a:r>
              <a:rPr lang="en-US" sz="1820">
                <a:solidFill>
                  <a:srgbClr val="0C3E5B"/>
                </a:solidFill>
                <a:latin typeface="Poppins Medium"/>
              </a:rPr>
              <a:t>Hay otras variables que pueden afectar el precio como es el caso de Gpu_brand, al ser un componente importante de los computadores pero no se tenía información suficiente para incluirla en la estimación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01891" y="1493696"/>
            <a:ext cx="662189" cy="78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4464">
                <a:solidFill>
                  <a:srgbClr val="0C3E5B"/>
                </a:solidFill>
                <a:latin typeface="Repo Ultra-Bold"/>
              </a:rPr>
              <a:t>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01891" y="3643515"/>
            <a:ext cx="662189" cy="78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4464">
                <a:solidFill>
                  <a:srgbClr val="0C3E5B"/>
                </a:solidFill>
                <a:latin typeface="Repo Ultra-Bold"/>
              </a:rPr>
              <a:t>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33567" y="5315196"/>
            <a:ext cx="6811419" cy="170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3"/>
              </a:lnSpc>
            </a:pPr>
            <a:r>
              <a:rPr lang="en-US" sz="1720">
                <a:solidFill>
                  <a:srgbClr val="0C3E5B"/>
                </a:solidFill>
                <a:latin typeface="Poppins Medium"/>
              </a:rPr>
              <a:t>A pesar de que, la estimación del modelo da un buen punto de partida y tiene un error bastante bajo, los coeficientes sugieren que posiblemente haya otras variables fuera de los datos proporcionados o información faltante que afecta de forma más significativa el precio de los computadores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01891" y="5761576"/>
            <a:ext cx="662189" cy="78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4464">
                <a:solidFill>
                  <a:srgbClr val="0C3E5B"/>
                </a:solidFill>
                <a:latin typeface="Repo Ultra-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33567" y="7511714"/>
            <a:ext cx="6811419" cy="151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3"/>
              </a:lnSpc>
            </a:pPr>
            <a:r>
              <a:rPr lang="en-US" sz="1920">
                <a:solidFill>
                  <a:srgbClr val="0C3E5B"/>
                </a:solidFill>
                <a:latin typeface="Poppins Medium"/>
              </a:rPr>
              <a:t>Con la información del modelo es posible que CompuAlpes establezca una estrategia para fijar precios de promoción acorde a los posibles valores de sus productos y que estos no alejen a los clientes.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001891" y="7879637"/>
            <a:ext cx="662189" cy="78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4464">
                <a:solidFill>
                  <a:srgbClr val="0C3E5B"/>
                </a:solidFill>
                <a:latin typeface="Repo Ultra-Bold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27634" y="1537011"/>
            <a:ext cx="4999521" cy="70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Repo Ultra-Bold"/>
              </a:rPr>
              <a:t>RECOMENDACIONES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225246" y="962025"/>
            <a:ext cx="349051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ADB5"/>
                </a:solidFill>
                <a:latin typeface="Repo Bold"/>
              </a:rPr>
              <a:t>CONCLUSIONES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3E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3877" y="8165768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0654" y="685748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7659" y="9601252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1" y="0"/>
                </a:lnTo>
                <a:lnTo>
                  <a:pt x="4470341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3607" y="539881"/>
            <a:ext cx="2415688" cy="1727217"/>
          </a:xfrm>
          <a:custGeom>
            <a:avLst/>
            <a:gdLst/>
            <a:ahLst/>
            <a:cxnLst/>
            <a:rect r="r" b="b" t="t" l="l"/>
            <a:pathLst>
              <a:path h="1727217" w="2415688">
                <a:moveTo>
                  <a:pt x="0" y="0"/>
                </a:moveTo>
                <a:lnTo>
                  <a:pt x="2415688" y="0"/>
                </a:lnTo>
                <a:lnTo>
                  <a:pt x="2415688" y="1727217"/>
                </a:lnTo>
                <a:lnTo>
                  <a:pt x="0" y="17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45627" y="7546807"/>
            <a:ext cx="2320216" cy="2054446"/>
          </a:xfrm>
          <a:custGeom>
            <a:avLst/>
            <a:gdLst/>
            <a:ahLst/>
            <a:cxnLst/>
            <a:rect r="r" b="b" t="t" l="l"/>
            <a:pathLst>
              <a:path h="2054446" w="2320216">
                <a:moveTo>
                  <a:pt x="0" y="0"/>
                </a:moveTo>
                <a:lnTo>
                  <a:pt x="2320216" y="0"/>
                </a:lnTo>
                <a:lnTo>
                  <a:pt x="2320216" y="2054445"/>
                </a:lnTo>
                <a:lnTo>
                  <a:pt x="0" y="20544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70341" y="2903237"/>
            <a:ext cx="9347317" cy="430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1"/>
              </a:lnSpc>
            </a:pPr>
            <a:r>
              <a:rPr lang="en-US" sz="8101">
                <a:solidFill>
                  <a:srgbClr val="FFFFFF"/>
                </a:solidFill>
                <a:latin typeface="Repo Ultra-Bold"/>
              </a:rPr>
              <a:t>¡MUCHAS GRACIAS POR SU ATENCIÓN!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2004" y="8970688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9219" y="2906655"/>
            <a:ext cx="2515878" cy="2236845"/>
          </a:xfrm>
          <a:custGeom>
            <a:avLst/>
            <a:gdLst/>
            <a:ahLst/>
            <a:cxnLst/>
            <a:rect r="r" b="b" t="t" l="l"/>
            <a:pathLst>
              <a:path h="2236845" w="2515878">
                <a:moveTo>
                  <a:pt x="0" y="0"/>
                </a:moveTo>
                <a:lnTo>
                  <a:pt x="2515878" y="0"/>
                </a:lnTo>
                <a:lnTo>
                  <a:pt x="2515878" y="2236845"/>
                </a:lnTo>
                <a:lnTo>
                  <a:pt x="0" y="2236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5616" y="866775"/>
            <a:ext cx="5560841" cy="124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39"/>
              </a:lnSpc>
            </a:pPr>
            <a:r>
              <a:rPr lang="en-US" sz="7099">
                <a:solidFill>
                  <a:srgbClr val="0C3E5B"/>
                </a:solidFill>
                <a:latin typeface="Repo Ultra-Bold"/>
              </a:rPr>
              <a:t>CONTENIDO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156457" y="5014746"/>
            <a:ext cx="1709163" cy="1468812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20501" y="4926293"/>
            <a:ext cx="981074" cy="145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86"/>
              </a:lnSpc>
            </a:pPr>
            <a:r>
              <a:rPr lang="en-US" sz="8419">
                <a:solidFill>
                  <a:srgbClr val="0C3E5B"/>
                </a:solidFill>
                <a:latin typeface="Repo Ultra-Bold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56457" y="2906655"/>
            <a:ext cx="1709163" cy="146881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520501" y="2818203"/>
            <a:ext cx="981074" cy="145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86"/>
              </a:lnSpc>
            </a:pPr>
            <a:r>
              <a:rPr lang="en-US" sz="8419">
                <a:solidFill>
                  <a:srgbClr val="0C3E5B"/>
                </a:solidFill>
                <a:latin typeface="Repo Ultra-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40446" y="3270221"/>
            <a:ext cx="3929294" cy="65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C3E5B"/>
                </a:solidFill>
                <a:latin typeface="Repo Medium"/>
              </a:rPr>
              <a:t>Introducción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40446" y="5378311"/>
            <a:ext cx="3929294" cy="65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C3E5B"/>
                </a:solidFill>
                <a:latin typeface="Repo Medium"/>
              </a:rPr>
              <a:t>Resultados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156457" y="7183165"/>
            <a:ext cx="1709163" cy="1468812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531975" y="7111633"/>
            <a:ext cx="969601" cy="143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9"/>
              </a:lnSpc>
            </a:pPr>
            <a:r>
              <a:rPr lang="en-US" sz="8320">
                <a:solidFill>
                  <a:srgbClr val="0C3E5B"/>
                </a:solidFill>
                <a:latin typeface="Repo Ultra-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40446" y="7546731"/>
            <a:ext cx="3929294" cy="65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C3E5B"/>
                </a:solidFill>
                <a:latin typeface="Repo Medium"/>
              </a:rPr>
              <a:t>Conclusiones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893475" y="4188369"/>
            <a:ext cx="4365825" cy="3121565"/>
          </a:xfrm>
          <a:custGeom>
            <a:avLst/>
            <a:gdLst/>
            <a:ahLst/>
            <a:cxnLst/>
            <a:rect r="r" b="b" t="t" l="l"/>
            <a:pathLst>
              <a:path h="3121565" w="4365825">
                <a:moveTo>
                  <a:pt x="0" y="0"/>
                </a:moveTo>
                <a:lnTo>
                  <a:pt x="4365825" y="0"/>
                </a:lnTo>
                <a:lnTo>
                  <a:pt x="4365825" y="3121565"/>
                </a:lnTo>
                <a:lnTo>
                  <a:pt x="0" y="31215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343105" y="0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3E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87596" y="943357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2" y="0"/>
                </a:lnTo>
                <a:lnTo>
                  <a:pt x="4470342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0654" y="685748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527634" y="3669406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27634" y="1490729"/>
            <a:ext cx="498934" cy="428772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11993" y="4533612"/>
            <a:ext cx="3871139" cy="3217884"/>
          </a:xfrm>
          <a:custGeom>
            <a:avLst/>
            <a:gdLst/>
            <a:ahLst/>
            <a:cxnLst/>
            <a:rect r="r" b="b" t="t" l="l"/>
            <a:pathLst>
              <a:path h="3217884" w="3871139">
                <a:moveTo>
                  <a:pt x="0" y="0"/>
                </a:moveTo>
                <a:lnTo>
                  <a:pt x="3871138" y="0"/>
                </a:lnTo>
                <a:lnTo>
                  <a:pt x="3871138" y="3217884"/>
                </a:lnTo>
                <a:lnTo>
                  <a:pt x="0" y="3217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7634" y="3983731"/>
            <a:ext cx="8467352" cy="5171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9"/>
              </a:lnSpc>
            </a:pPr>
            <a:r>
              <a:rPr lang="en-US" sz="3199">
                <a:solidFill>
                  <a:srgbClr val="FFFFFF"/>
                </a:solidFill>
                <a:latin typeface="Poppins Medium"/>
              </a:rPr>
              <a:t>Construir un modelo de regresión que permita estimar el precio de un portátil a partir de sus especificaciones técnicas, determinando las que tienen un mayor impacto. Este modelo permitirá a CompuAlpes tener una base objetiva y cuantitativa al momento de establecer precios para sus productos.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7634" y="2258831"/>
            <a:ext cx="8772870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5400">
                <a:solidFill>
                  <a:srgbClr val="FFFFFF"/>
                </a:solidFill>
                <a:latin typeface="Repo Ultra-Bold"/>
              </a:rPr>
              <a:t>PROYECTO COMPU-ALPES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5246" y="1317765"/>
            <a:ext cx="381760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ADB5"/>
                </a:solidFill>
                <a:latin typeface="Repo Bold"/>
              </a:rPr>
              <a:t>INTRODUCCIÓN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D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6384" y="498065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43357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1" y="0"/>
                </a:lnTo>
                <a:lnTo>
                  <a:pt x="4470341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35171" y="1379595"/>
            <a:ext cx="498934" cy="428772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877678" y="2431107"/>
            <a:ext cx="2532644" cy="2597806"/>
          </a:xfrm>
          <a:custGeom>
            <a:avLst/>
            <a:gdLst/>
            <a:ahLst/>
            <a:cxnLst/>
            <a:rect r="r" b="b" t="t" l="l"/>
            <a:pathLst>
              <a:path h="2597806" w="2532644">
                <a:moveTo>
                  <a:pt x="0" y="0"/>
                </a:moveTo>
                <a:lnTo>
                  <a:pt x="2532644" y="0"/>
                </a:lnTo>
                <a:lnTo>
                  <a:pt x="2532644" y="2597806"/>
                </a:lnTo>
                <a:lnTo>
                  <a:pt x="0" y="259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11198" y="5752859"/>
            <a:ext cx="7865604" cy="220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3"/>
              </a:lnSpc>
            </a:pPr>
            <a:r>
              <a:rPr lang="en-US" sz="2745">
                <a:solidFill>
                  <a:srgbClr val="000000"/>
                </a:solidFill>
                <a:latin typeface="Poppins Medium"/>
              </a:rPr>
              <a:t>En este caso para el modelo de regresión requerido por CompuAlpes, la variable objetivo es “Price”  para poder realizar la estimación del precio de sus productos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30140" y="5086350"/>
            <a:ext cx="4227719" cy="53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058">
                <a:solidFill>
                  <a:srgbClr val="FFFFFF"/>
                </a:solidFill>
                <a:latin typeface="Repo Bold Bold"/>
              </a:rPr>
              <a:t>VARIABLE OBJETIVO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3006" y="1206630"/>
            <a:ext cx="12321988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Repo Bold"/>
              </a:rPr>
              <a:t>RESULTADOS - SELECCIÓN DE VARIABLE OBJETIVO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D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53675" y="388993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43357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1" y="0"/>
                </a:lnTo>
                <a:lnTo>
                  <a:pt x="4470341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7695" y="1395706"/>
            <a:ext cx="498934" cy="428772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922316" y="2933316"/>
            <a:ext cx="1980285" cy="1584228"/>
          </a:xfrm>
          <a:custGeom>
            <a:avLst/>
            <a:gdLst/>
            <a:ahLst/>
            <a:cxnLst/>
            <a:rect r="r" b="b" t="t" l="l"/>
            <a:pathLst>
              <a:path h="1584228" w="1980285">
                <a:moveTo>
                  <a:pt x="0" y="0"/>
                </a:moveTo>
                <a:lnTo>
                  <a:pt x="1980285" y="0"/>
                </a:lnTo>
                <a:lnTo>
                  <a:pt x="1980285" y="1584227"/>
                </a:lnTo>
                <a:lnTo>
                  <a:pt x="0" y="1584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19745" y="2933316"/>
            <a:ext cx="1771078" cy="1771078"/>
          </a:xfrm>
          <a:custGeom>
            <a:avLst/>
            <a:gdLst/>
            <a:ahLst/>
            <a:cxnLst/>
            <a:rect r="r" b="b" t="t" l="l"/>
            <a:pathLst>
              <a:path h="1771078" w="1771078">
                <a:moveTo>
                  <a:pt x="0" y="0"/>
                </a:moveTo>
                <a:lnTo>
                  <a:pt x="1771079" y="0"/>
                </a:lnTo>
                <a:lnTo>
                  <a:pt x="1771079" y="1771078"/>
                </a:lnTo>
                <a:lnTo>
                  <a:pt x="0" y="1771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61619" y="5535408"/>
            <a:ext cx="5101680" cy="285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345">
                <a:solidFill>
                  <a:srgbClr val="000000"/>
                </a:solidFill>
                <a:latin typeface="Poppins Medium"/>
              </a:rPr>
              <a:t>De acuerdo a las correlaciones que se hicieron con los datos y la variable objetiva, esta es una de las que más influye en el precio y por ende fue seleccionada tras pasar un proceso de conversión.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85491" y="4869202"/>
            <a:ext cx="2853934" cy="44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558">
                <a:solidFill>
                  <a:srgbClr val="FFFFFF"/>
                </a:solidFill>
                <a:latin typeface="Repo Bold Bold"/>
              </a:rPr>
              <a:t>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3585" y="5773533"/>
            <a:ext cx="5383400" cy="237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3"/>
              </a:lnSpc>
            </a:pPr>
            <a:r>
              <a:rPr lang="en-US" sz="2345">
                <a:solidFill>
                  <a:srgbClr val="000000"/>
                </a:solidFill>
                <a:latin typeface="Poppins Medium"/>
              </a:rPr>
              <a:t>Otra de las correlaciones más fuertes se encuentra en los términos del procesador, por ello se ajusto esta variable para que fuera númerica y se utilizó en el modelo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03415" y="4890249"/>
            <a:ext cx="2603739" cy="44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558">
                <a:solidFill>
                  <a:srgbClr val="FFFFFF"/>
                </a:solidFill>
                <a:latin typeface="Repo Bold Bold"/>
              </a:rPr>
              <a:t>CPU_BRAND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91832" y="1222741"/>
            <a:ext cx="1343409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Repo Bold"/>
              </a:rPr>
              <a:t>RESULTADOS - SELECCIÓN DE VARIABLES CANDIDATAS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D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53675" y="388993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4"/>
                </a:lnTo>
                <a:lnTo>
                  <a:pt x="0" y="1435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433571"/>
            <a:ext cx="4470341" cy="853429"/>
          </a:xfrm>
          <a:custGeom>
            <a:avLst/>
            <a:gdLst/>
            <a:ahLst/>
            <a:cxnLst/>
            <a:rect r="r" b="b" t="t" l="l"/>
            <a:pathLst>
              <a:path h="853429" w="4470341">
                <a:moveTo>
                  <a:pt x="0" y="0"/>
                </a:moveTo>
                <a:lnTo>
                  <a:pt x="4470341" y="0"/>
                </a:lnTo>
                <a:lnTo>
                  <a:pt x="4470341" y="853429"/>
                </a:lnTo>
                <a:lnTo>
                  <a:pt x="0" y="85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7695" y="1395706"/>
            <a:ext cx="498934" cy="428772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66629" y="2782780"/>
            <a:ext cx="9615544" cy="457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3"/>
              </a:lnSpc>
            </a:pPr>
            <a:r>
              <a:rPr lang="en-US" sz="3245">
                <a:solidFill>
                  <a:srgbClr val="000000"/>
                </a:solidFill>
                <a:latin typeface="Poppins Medium"/>
              </a:rPr>
              <a:t>Antes de ver los resultados del modelo es importante saber que se hicieron múltiples pruebas con las distintas variables tanto numéricas como categóricas y el mejor resultado posible es el modelo que van a visualizar con la selección que se mostro anteriormente.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400280" y="2726676"/>
            <a:ext cx="3761457" cy="4833647"/>
          </a:xfrm>
          <a:custGeom>
            <a:avLst/>
            <a:gdLst/>
            <a:ahLst/>
            <a:cxnLst/>
            <a:rect r="r" b="b" t="t" l="l"/>
            <a:pathLst>
              <a:path h="4833647" w="3761457">
                <a:moveTo>
                  <a:pt x="0" y="0"/>
                </a:moveTo>
                <a:lnTo>
                  <a:pt x="3761456" y="0"/>
                </a:lnTo>
                <a:lnTo>
                  <a:pt x="3761456" y="4833648"/>
                </a:lnTo>
                <a:lnTo>
                  <a:pt x="0" y="4833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91832" y="1222741"/>
            <a:ext cx="1343409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Repo Bold"/>
              </a:rPr>
              <a:t>RESULTADOS - MODELO REGRESIÓN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43938" y="8424875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7634" y="512689"/>
            <a:ext cx="498934" cy="428772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70842" y="7872687"/>
            <a:ext cx="12246960" cy="5713592"/>
            <a:chOff x="0" y="0"/>
            <a:chExt cx="16329280" cy="761812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6329280" cy="7618122"/>
              <a:chOff x="0" y="0"/>
              <a:chExt cx="3130550" cy="1460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49804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326113" y="865287"/>
              <a:ext cx="14163431" cy="6607686"/>
              <a:chOff x="0" y="0"/>
              <a:chExt cx="3130550" cy="14605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-1867285" y="-530230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84412" y="1401368"/>
            <a:ext cx="7074888" cy="3369465"/>
          </a:xfrm>
          <a:custGeom>
            <a:avLst/>
            <a:gdLst/>
            <a:ahLst/>
            <a:cxnLst/>
            <a:rect r="r" b="b" t="t" l="l"/>
            <a:pathLst>
              <a:path h="3369465" w="7074888">
                <a:moveTo>
                  <a:pt x="0" y="0"/>
                </a:moveTo>
                <a:lnTo>
                  <a:pt x="7074888" y="0"/>
                </a:lnTo>
                <a:lnTo>
                  <a:pt x="7074888" y="3369464"/>
                </a:lnTo>
                <a:lnTo>
                  <a:pt x="0" y="3369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68465" y="5029018"/>
            <a:ext cx="6706781" cy="3443482"/>
          </a:xfrm>
          <a:custGeom>
            <a:avLst/>
            <a:gdLst/>
            <a:ahLst/>
            <a:cxnLst/>
            <a:rect r="r" b="b" t="t" l="l"/>
            <a:pathLst>
              <a:path h="3443482" w="6706781">
                <a:moveTo>
                  <a:pt x="0" y="0"/>
                </a:moveTo>
                <a:lnTo>
                  <a:pt x="6706782" y="0"/>
                </a:lnTo>
                <a:lnTo>
                  <a:pt x="6706782" y="3443482"/>
                </a:lnTo>
                <a:lnTo>
                  <a:pt x="0" y="3443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43938" y="1796906"/>
            <a:ext cx="7800062" cy="565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9"/>
              </a:lnSpc>
            </a:pPr>
            <a:r>
              <a:rPr lang="en-US" sz="3099">
                <a:solidFill>
                  <a:srgbClr val="0C3E5B"/>
                </a:solidFill>
                <a:latin typeface="Poppins Medium"/>
              </a:rPr>
              <a:t>Para nuestra variable Cpu_brand_encoded tuvimos un coeficiente de 0.244171 </a:t>
            </a:r>
          </a:p>
          <a:p>
            <a:pPr>
              <a:lnSpc>
                <a:spcPts val="4959"/>
              </a:lnSpc>
            </a:pPr>
          </a:p>
          <a:p>
            <a:pPr>
              <a:lnSpc>
                <a:spcPts val="4959"/>
              </a:lnSpc>
            </a:pPr>
            <a:r>
              <a:rPr lang="en-US" sz="3099">
                <a:solidFill>
                  <a:srgbClr val="0C3E5B"/>
                </a:solidFill>
                <a:latin typeface="Poppins Medium"/>
              </a:rPr>
              <a:t>Para nuestra variable Ram_encoded tuvimos un coeficiente de 0.241172</a:t>
            </a:r>
          </a:p>
          <a:p>
            <a:pPr>
              <a:lnSpc>
                <a:spcPts val="4959"/>
              </a:lnSpc>
            </a:pPr>
          </a:p>
          <a:p>
            <a:pPr>
              <a:lnSpc>
                <a:spcPts val="4959"/>
              </a:lnSpc>
            </a:pPr>
            <a:r>
              <a:rPr lang="en-US" sz="3099">
                <a:solidFill>
                  <a:srgbClr val="0C3E5B"/>
                </a:solidFill>
                <a:latin typeface="Poppins Medium"/>
              </a:rPr>
              <a:t>Mientras que el intercepto para la regresión tuvo un valor de 10.6872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5246" y="339725"/>
            <a:ext cx="11576242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ADB5"/>
                </a:solidFill>
                <a:latin typeface="Repo Bold"/>
              </a:rPr>
              <a:t>RESULTADOS REGRESIÓN - CUANTITATIVOS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43938" y="8171067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7634" y="512689"/>
            <a:ext cx="498934" cy="428772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70842" y="7872687"/>
            <a:ext cx="12246960" cy="5713592"/>
            <a:chOff x="0" y="0"/>
            <a:chExt cx="16329280" cy="761812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6329280" cy="7618122"/>
              <a:chOff x="0" y="0"/>
              <a:chExt cx="3130550" cy="1460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49804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326113" y="865287"/>
              <a:ext cx="14163431" cy="6607686"/>
              <a:chOff x="0" y="0"/>
              <a:chExt cx="3130550" cy="14605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-1867285" y="-530230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79473" y="2717971"/>
            <a:ext cx="9287747" cy="5500721"/>
          </a:xfrm>
          <a:custGeom>
            <a:avLst/>
            <a:gdLst/>
            <a:ahLst/>
            <a:cxnLst/>
            <a:rect r="r" b="b" t="t" l="l"/>
            <a:pathLst>
              <a:path h="5500721" w="9287747">
                <a:moveTo>
                  <a:pt x="0" y="0"/>
                </a:moveTo>
                <a:lnTo>
                  <a:pt x="9287747" y="0"/>
                </a:lnTo>
                <a:lnTo>
                  <a:pt x="9287747" y="5500721"/>
                </a:lnTo>
                <a:lnTo>
                  <a:pt x="0" y="5500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283" t="0" r="-2018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43938" y="1796906"/>
            <a:ext cx="7800062" cy="439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9"/>
              </a:lnSpc>
            </a:pPr>
            <a:r>
              <a:rPr lang="en-US" sz="3099">
                <a:solidFill>
                  <a:srgbClr val="0C3E5B"/>
                </a:solidFill>
                <a:latin typeface="Poppins Medium"/>
              </a:rPr>
              <a:t>Mean Absolute Error (MAE):</a:t>
            </a:r>
          </a:p>
          <a:p>
            <a:pPr>
              <a:lnSpc>
                <a:spcPts val="4959"/>
              </a:lnSpc>
            </a:pPr>
            <a:r>
              <a:rPr lang="en-US" sz="3099">
                <a:solidFill>
                  <a:srgbClr val="0C3E5B"/>
                </a:solidFill>
                <a:latin typeface="Poppins Medium"/>
              </a:rPr>
              <a:t>Datos Entrenamiento</a:t>
            </a:r>
            <a:r>
              <a:rPr lang="en-US" sz="3099">
                <a:solidFill>
                  <a:srgbClr val="0C3E5B"/>
                </a:solidFill>
                <a:latin typeface="Poppins Medium"/>
              </a:rPr>
              <a:t>: 0.2702</a:t>
            </a:r>
          </a:p>
          <a:p>
            <a:pPr>
              <a:lnSpc>
                <a:spcPts val="4959"/>
              </a:lnSpc>
            </a:pPr>
            <a:r>
              <a:rPr lang="en-US" sz="3099">
                <a:solidFill>
                  <a:srgbClr val="0C3E5B"/>
                </a:solidFill>
                <a:latin typeface="Poppins Medium"/>
              </a:rPr>
              <a:t>Datos Prueba:</a:t>
            </a:r>
            <a:r>
              <a:rPr lang="en-US" sz="3099">
                <a:solidFill>
                  <a:srgbClr val="0C3E5B"/>
                </a:solidFill>
                <a:latin typeface="Poppins Medium"/>
              </a:rPr>
              <a:t> 1.2110 </a:t>
            </a:r>
          </a:p>
          <a:p>
            <a:pPr>
              <a:lnSpc>
                <a:spcPts val="4959"/>
              </a:lnSpc>
            </a:pPr>
          </a:p>
          <a:p>
            <a:pPr>
              <a:lnSpc>
                <a:spcPts val="4959"/>
              </a:lnSpc>
            </a:pPr>
            <a:r>
              <a:rPr lang="en-US" sz="3099">
                <a:solidFill>
                  <a:srgbClr val="0C3E5B"/>
                </a:solidFill>
                <a:latin typeface="Poppins Medium"/>
              </a:rPr>
              <a:t>Root Mean Squared Error (RMSE):</a:t>
            </a:r>
          </a:p>
          <a:p>
            <a:pPr>
              <a:lnSpc>
                <a:spcPts val="4959"/>
              </a:lnSpc>
            </a:pPr>
            <a:r>
              <a:rPr lang="en-US" sz="3099">
                <a:solidFill>
                  <a:srgbClr val="0C3E5B"/>
                </a:solidFill>
                <a:latin typeface="Poppins Medium"/>
              </a:rPr>
              <a:t>Datos Entrenamiento:</a:t>
            </a:r>
            <a:r>
              <a:rPr lang="en-US" sz="3099">
                <a:solidFill>
                  <a:srgbClr val="0C3E5B"/>
                </a:solidFill>
                <a:latin typeface="Poppins Medium"/>
              </a:rPr>
              <a:t> 0.3461</a:t>
            </a:r>
          </a:p>
          <a:p>
            <a:pPr>
              <a:lnSpc>
                <a:spcPts val="4959"/>
              </a:lnSpc>
            </a:pPr>
            <a:r>
              <a:rPr lang="en-US" sz="3099">
                <a:solidFill>
                  <a:srgbClr val="0C3E5B"/>
                </a:solidFill>
                <a:latin typeface="Poppins Medium"/>
              </a:rPr>
              <a:t>Datos Prueba:</a:t>
            </a:r>
            <a:r>
              <a:rPr lang="en-US" sz="3099">
                <a:solidFill>
                  <a:srgbClr val="0C3E5B"/>
                </a:solidFill>
                <a:latin typeface="Poppins Medium"/>
              </a:rPr>
              <a:t> 1.2633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5246" y="339725"/>
            <a:ext cx="1316263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ADB5"/>
                </a:solidFill>
                <a:latin typeface="Repo Bold"/>
              </a:rPr>
              <a:t>VALIDACIÓN DE REGRESIÓN (ERROR) - CUANTITATIVO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23315" y="1796906"/>
            <a:ext cx="7800062" cy="62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sz="3099">
                <a:solidFill>
                  <a:srgbClr val="0C3E5B"/>
                </a:solidFill>
                <a:latin typeface="Poppins Medium"/>
              </a:rPr>
              <a:t>Análisis de Error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52579" y="9210675"/>
            <a:ext cx="1945335" cy="0"/>
          </a:xfrm>
          <a:prstGeom prst="line">
            <a:avLst/>
          </a:prstGeom>
          <a:ln cap="flat" w="95250">
            <a:solidFill>
              <a:srgbClr val="00ADB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7634" y="512689"/>
            <a:ext cx="498934" cy="428772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ADB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70842" y="7872687"/>
            <a:ext cx="12246960" cy="5713592"/>
            <a:chOff x="0" y="0"/>
            <a:chExt cx="16329280" cy="761812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6329280" cy="7618122"/>
              <a:chOff x="0" y="0"/>
              <a:chExt cx="3130550" cy="1460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>
                  <a:alpha val="49804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326113" y="865287"/>
              <a:ext cx="14163431" cy="6607686"/>
              <a:chOff x="0" y="0"/>
              <a:chExt cx="3130550" cy="14605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30550" cy="1460500"/>
              </a:xfrm>
              <a:custGeom>
                <a:avLst/>
                <a:gdLst/>
                <a:ahLst/>
                <a:cxnLst/>
                <a:rect r="r" b="b" t="t" l="l"/>
                <a:pathLst>
                  <a:path h="1460500" w="3130550">
                    <a:moveTo>
                      <a:pt x="0" y="1123950"/>
                    </a:moveTo>
                    <a:lnTo>
                      <a:pt x="0" y="1460500"/>
                    </a:lnTo>
                    <a:lnTo>
                      <a:pt x="3130550" y="1460500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00ADB5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-1867285" y="-530230"/>
            <a:ext cx="3211223" cy="1435484"/>
          </a:xfrm>
          <a:custGeom>
            <a:avLst/>
            <a:gdLst/>
            <a:ahLst/>
            <a:cxnLst/>
            <a:rect r="r" b="b" t="t" l="l"/>
            <a:pathLst>
              <a:path h="1435484" w="3211223">
                <a:moveTo>
                  <a:pt x="0" y="0"/>
                </a:moveTo>
                <a:lnTo>
                  <a:pt x="3211223" y="0"/>
                </a:lnTo>
                <a:lnTo>
                  <a:pt x="3211223" y="1435485"/>
                </a:lnTo>
                <a:lnTo>
                  <a:pt x="0" y="143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242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515683"/>
            <a:ext cx="12935400" cy="721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0C3E5B"/>
                </a:solidFill>
                <a:latin typeface="Poppins Medium"/>
              </a:rPr>
              <a:t>De acuerdo a los coeficientes obtenidos con la regresión:</a:t>
            </a:r>
          </a:p>
          <a:p>
            <a:pPr marL="647697" indent="-323848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0C3E5B"/>
                </a:solidFill>
                <a:latin typeface="Poppins Medium"/>
              </a:rPr>
              <a:t>Por cada unidad adicional en la variable "Cpu_brand_encoded", se espera un aumento de aproximadamente 0.244 en la variable objetivo. Esto sugiere que un aumento en la marca de la CPU codificada está asociado con un aumento positivo </a:t>
            </a:r>
          </a:p>
          <a:p>
            <a:pPr marL="647697" indent="-323848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0C3E5B"/>
                </a:solidFill>
                <a:latin typeface="Poppins Medium"/>
              </a:rPr>
              <a:t> Por cada unidad adicional en la variable "Ram_encoded", se espera un aumento de aproximadamente 0.241 en la variable objetivo, manteniendo todas las demás variables constantes</a:t>
            </a:r>
          </a:p>
          <a:p>
            <a:pPr marL="647697" indent="-323848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0C3E5B"/>
                </a:solidFill>
                <a:latin typeface="Poppins Medium"/>
              </a:rPr>
              <a:t>Se encontró que el intercepto del modelo es de 10.68 lo cual nos indica que el valor mínimo que puede tener un computador es ese precio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279339" y="2540227"/>
            <a:ext cx="3252694" cy="3270534"/>
          </a:xfrm>
          <a:custGeom>
            <a:avLst/>
            <a:gdLst/>
            <a:ahLst/>
            <a:cxnLst/>
            <a:rect r="r" b="b" t="t" l="l"/>
            <a:pathLst>
              <a:path h="3270534" w="3252694">
                <a:moveTo>
                  <a:pt x="0" y="0"/>
                </a:moveTo>
                <a:lnTo>
                  <a:pt x="3252694" y="0"/>
                </a:lnTo>
                <a:lnTo>
                  <a:pt x="3252694" y="3270534"/>
                </a:lnTo>
                <a:lnTo>
                  <a:pt x="0" y="327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25246" y="339725"/>
            <a:ext cx="1363691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ADB5"/>
                </a:solidFill>
                <a:latin typeface="Repo Bold"/>
              </a:rPr>
              <a:t>VALIDACIÓN DE REGRESIÓN - CUALITATIVA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DAFupmun2oI</dc:identifier>
  <dcterms:modified xsi:type="dcterms:W3CDTF">2011-08-01T06:04:30Z</dcterms:modified>
  <cp:revision>1</cp:revision>
  <dc:title>Presentación CompuAlpes</dc:title>
</cp:coreProperties>
</file>